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78" r:id="rId11"/>
    <p:sldId id="267" r:id="rId12"/>
    <p:sldId id="266" r:id="rId13"/>
    <p:sldId id="268" r:id="rId14"/>
    <p:sldId id="269" r:id="rId15"/>
    <p:sldId id="274" r:id="rId16"/>
    <p:sldId id="279" r:id="rId17"/>
    <p:sldId id="276" r:id="rId18"/>
    <p:sldId id="271" r:id="rId19"/>
    <p:sldId id="280" r:id="rId20"/>
    <p:sldId id="272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1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5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0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9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0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6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7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6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4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1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8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F4C40-FE12-4866-BA83-3A41CCDEFD0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8B29-8748-4053-9F59-03BDF71D5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package" Target="../embeddings/Microsoft_Word_Document1.docx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0319" y="852199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Alternative </a:t>
            </a:r>
            <a:r>
              <a:rPr lang="en-US" sz="3600" b="1" dirty="0"/>
              <a:t>Approaches </a:t>
            </a:r>
            <a:r>
              <a:rPr lang="en-US" sz="3600" b="1" dirty="0" smtClean="0"/>
              <a:t>and Routes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b="1" dirty="0"/>
              <a:t>Upper Charles Trail in Hopkinton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Peter LaGoy/Hopkinton Trails Club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04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DOT-preferred Surveyed path </a:t>
            </a:r>
            <a:r>
              <a:rPr lang="en-US" sz="2800" dirty="0" err="1" smtClean="0"/>
              <a:t>vs</a:t>
            </a:r>
            <a:r>
              <a:rPr lang="en-US" sz="2800" dirty="0" smtClean="0"/>
              <a:t> Center-flagged path:</a:t>
            </a:r>
            <a:br>
              <a:rPr lang="en-US" sz="2800" dirty="0" smtClean="0"/>
            </a:br>
            <a:r>
              <a:rPr lang="en-US" sz="2800" dirty="0" smtClean="0"/>
              <a:t>	Same trail but large cost difference. 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975894"/>
              </p:ext>
            </p:extLst>
          </p:nvPr>
        </p:nvGraphicFramePr>
        <p:xfrm>
          <a:off x="2244436" y="1825624"/>
          <a:ext cx="6829714" cy="4989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Document" r:id="rId4" imgW="8223450" imgH="6006815" progId="Word.Document.12">
                  <p:embed/>
                </p:oleObj>
              </mc:Choice>
              <mc:Fallback>
                <p:oleObj name="Document" r:id="rId4" imgW="8223450" imgH="60068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4436" y="1825624"/>
                        <a:ext cx="6829714" cy="4989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4892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Summary:  Stone dust Class 5 SUP costs one tenth of a DOT-preferred asphalt Class 5 SUP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Class 5 Stone Dust Shared Use Path</a:t>
            </a:r>
          </a:p>
          <a:p>
            <a:pPr lvl="1"/>
            <a:r>
              <a:rPr lang="en-US" dirty="0" smtClean="0"/>
              <a:t>Meet Town’s Requirements; Generally follows </a:t>
            </a:r>
            <a:r>
              <a:rPr lang="en-US" dirty="0" err="1" smtClean="0"/>
              <a:t>MassDOT</a:t>
            </a:r>
            <a:r>
              <a:rPr lang="en-US" dirty="0" smtClean="0"/>
              <a:t> Guidance</a:t>
            </a:r>
          </a:p>
          <a:p>
            <a:pPr lvl="1"/>
            <a:r>
              <a:rPr lang="en-US" dirty="0" smtClean="0"/>
              <a:t>Cost: $200,000 per mile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Class 5 Asphalt-Paved Shared Use Path</a:t>
            </a:r>
          </a:p>
          <a:p>
            <a:pPr lvl="1"/>
            <a:r>
              <a:rPr lang="en-US" dirty="0" smtClean="0"/>
              <a:t>Bureaucratic Public Work Project Adhering to </a:t>
            </a:r>
            <a:r>
              <a:rPr lang="en-US" dirty="0" err="1" smtClean="0"/>
              <a:t>MassDOT</a:t>
            </a:r>
            <a:r>
              <a:rPr lang="en-US" dirty="0" smtClean="0"/>
              <a:t> Guidance</a:t>
            </a:r>
          </a:p>
          <a:p>
            <a:pPr lvl="1"/>
            <a:r>
              <a:rPr lang="en-US" dirty="0" smtClean="0"/>
              <a:t>Cost: $2,000,000 per mile; $380,000 direct cost to Hopkinton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Maintenance costs of stone dust typically lower</a:t>
            </a:r>
          </a:p>
          <a:p>
            <a:r>
              <a:rPr lang="en-US" dirty="0" smtClean="0"/>
              <a:t>Designed and Built Differently; Neither Better for All Uses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309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Trail Purposes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Stone Dust SUP</a:t>
            </a:r>
          </a:p>
          <a:p>
            <a:pPr lvl="1"/>
            <a:r>
              <a:rPr lang="en-US" dirty="0" smtClean="0"/>
              <a:t>Recreation, including</a:t>
            </a:r>
          </a:p>
          <a:p>
            <a:pPr lvl="2"/>
            <a:r>
              <a:rPr lang="en-US" dirty="0" smtClean="0"/>
              <a:t>Pedestrian Use (Dog walking)</a:t>
            </a:r>
          </a:p>
          <a:p>
            <a:pPr lvl="2"/>
            <a:r>
              <a:rPr lang="en-US" dirty="0" smtClean="0"/>
              <a:t>Running</a:t>
            </a:r>
          </a:p>
          <a:p>
            <a:pPr lvl="2"/>
            <a:r>
              <a:rPr lang="en-US" dirty="0" smtClean="0"/>
              <a:t>Leisure bike riding</a:t>
            </a:r>
          </a:p>
          <a:p>
            <a:pPr lvl="2"/>
            <a:r>
              <a:rPr lang="en-US" dirty="0" smtClean="0"/>
              <a:t>Wheelchair use</a:t>
            </a:r>
          </a:p>
          <a:p>
            <a:pPr lvl="2"/>
            <a:r>
              <a:rPr lang="en-US" dirty="0" smtClean="0"/>
              <a:t>Equestrian Use</a:t>
            </a:r>
          </a:p>
          <a:p>
            <a:r>
              <a:rPr lang="en-US" dirty="0" smtClean="0"/>
              <a:t>DOT-preferred Asphalt SUP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ommuting, including</a:t>
            </a:r>
          </a:p>
          <a:p>
            <a:pPr lvl="2"/>
            <a:r>
              <a:rPr lang="en-US" dirty="0" smtClean="0"/>
              <a:t>Bike commuting</a:t>
            </a:r>
          </a:p>
          <a:p>
            <a:pPr lvl="2"/>
            <a:r>
              <a:rPr lang="en-US" dirty="0" smtClean="0"/>
              <a:t>Fast wheelchairs</a:t>
            </a:r>
          </a:p>
          <a:p>
            <a:pPr lvl="2"/>
            <a:r>
              <a:rPr lang="en-US" dirty="0" smtClean="0"/>
              <a:t>In-line skates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7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/>
              <a:t>Summary:  Stone Dust </a:t>
            </a:r>
            <a:r>
              <a:rPr lang="en-US" sz="3200" b="1" dirty="0" smtClean="0"/>
              <a:t>and </a:t>
            </a:r>
            <a:r>
              <a:rPr lang="en-US" sz="3200" b="1" dirty="0"/>
              <a:t>DOT-preferred </a:t>
            </a:r>
            <a:r>
              <a:rPr lang="en-US" sz="3200" b="1" dirty="0" smtClean="0"/>
              <a:t>Trails </a:t>
            </a:r>
            <a:r>
              <a:rPr lang="en-US" sz="3200" b="1" dirty="0"/>
              <a:t>(typically asphalt) are both Shared Use Paths but with different focuses. 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Stone Dust SUP – Recreational Focus</a:t>
            </a:r>
          </a:p>
          <a:p>
            <a:pPr lvl="1"/>
            <a:r>
              <a:rPr lang="en-US" dirty="0" smtClean="0"/>
              <a:t>Meets town needs</a:t>
            </a:r>
          </a:p>
          <a:p>
            <a:pPr lvl="1"/>
            <a:r>
              <a:rPr lang="en-US" dirty="0" smtClean="0"/>
              <a:t>Examples are Hopkinton Trails, Holliston Trail, and Milford Trail</a:t>
            </a:r>
          </a:p>
          <a:p>
            <a:r>
              <a:rPr lang="en-US" dirty="0" smtClean="0"/>
              <a:t>DOT-preferred Asphalt SUP – Bike Commuter Focus</a:t>
            </a:r>
          </a:p>
          <a:p>
            <a:pPr lvl="1"/>
            <a:r>
              <a:rPr lang="en-US" dirty="0" smtClean="0"/>
              <a:t>Overkill for Hopkinton</a:t>
            </a:r>
          </a:p>
          <a:p>
            <a:pPr lvl="1"/>
            <a:r>
              <a:rPr lang="en-US" dirty="0" smtClean="0"/>
              <a:t>Examples are Minuteman Trail, Bruce Freeman Trail, and other Urban Trails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880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Summary and Conclusion:  For Hopkinton, a Recreation-Focused Stone Dust Class 5 SUP </a:t>
            </a:r>
            <a:r>
              <a:rPr lang="en-US" sz="3200" b="1" dirty="0" smtClean="0"/>
              <a:t>is </a:t>
            </a:r>
            <a:r>
              <a:rPr lang="en-US" sz="3200" b="1" dirty="0"/>
              <a:t>Better; Cheaper; Faster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Recreational Use-Focused SUP versus Commuter-Focused SUP</a:t>
            </a:r>
          </a:p>
          <a:p>
            <a:pPr lvl="1"/>
            <a:r>
              <a:rPr lang="en-US" dirty="0" smtClean="0"/>
              <a:t>Hopkinton/Holliston/Milford vs. Minuteman/Freeman/Urban trails</a:t>
            </a:r>
          </a:p>
          <a:p>
            <a:r>
              <a:rPr lang="en-US" dirty="0" smtClean="0"/>
              <a:t>Cost:  $200,000 per mile versus $2,000,000 per mile ($380,000 per mile directly to town, assuming TIP grant received)</a:t>
            </a:r>
          </a:p>
          <a:p>
            <a:r>
              <a:rPr lang="en-US" dirty="0" smtClean="0"/>
              <a:t>Timing: Stone Dust SUP construction in 2022; DOT-preferred asphalt SUP in 2027??? </a:t>
            </a:r>
          </a:p>
          <a:p>
            <a:r>
              <a:rPr lang="en-US" dirty="0" smtClean="0"/>
              <a:t>Hopkinton Factor</a:t>
            </a:r>
          </a:p>
          <a:p>
            <a:pPr lvl="1"/>
            <a:r>
              <a:rPr lang="en-US" dirty="0" smtClean="0"/>
              <a:t>Hopkinton history of volunteerism – Existing Trails/Gazebo/West Main Plantings/Fountain on Common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79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Trails Club Alternative Route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North section </a:t>
            </a:r>
          </a:p>
          <a:p>
            <a:pPr lvl="1"/>
            <a:r>
              <a:rPr lang="en-US" dirty="0" smtClean="0"/>
              <a:t>West of </a:t>
            </a:r>
            <a:r>
              <a:rPr lang="en-US" dirty="0" err="1" smtClean="0"/>
              <a:t>Charlesview</a:t>
            </a:r>
            <a:r>
              <a:rPr lang="en-US" dirty="0" smtClean="0"/>
              <a:t> Neighborhood</a:t>
            </a:r>
          </a:p>
          <a:p>
            <a:pPr lvl="1"/>
            <a:r>
              <a:rPr lang="en-US" dirty="0" smtClean="0"/>
              <a:t>Uses town-owned land plus 3 (or 2) private parcels (owners of 2 parcels not previously contact but willing to work with town)</a:t>
            </a:r>
          </a:p>
          <a:p>
            <a:pPr lvl="1"/>
            <a:r>
              <a:rPr lang="en-US" dirty="0" smtClean="0"/>
              <a:t>Wooded versus along roadway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Middle section (Hughes to Echo) consistent with UCTC concept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South section </a:t>
            </a:r>
          </a:p>
          <a:p>
            <a:pPr lvl="1"/>
            <a:r>
              <a:rPr lang="en-US" dirty="0" smtClean="0"/>
              <a:t>Uses Existing Echo Trail (0.6 mi of Class 5 stone dust SUP)</a:t>
            </a:r>
          </a:p>
          <a:p>
            <a:pPr lvl="1"/>
            <a:r>
              <a:rPr lang="en-US" dirty="0" smtClean="0"/>
              <a:t>Proposes use of pedestrian bridge over roadway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68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North Section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9719275"/>
              </p:ext>
            </p:extLst>
          </p:nvPr>
        </p:nvGraphicFramePr>
        <p:xfrm>
          <a:off x="4603173" y="10646"/>
          <a:ext cx="7285039" cy="679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Acrobat Document" r:id="rId3" imgW="7543628" imgH="7038745" progId="Acrobat.Document.DC">
                  <p:embed/>
                </p:oleObj>
              </mc:Choice>
              <mc:Fallback>
                <p:oleObj name="Acrobat Document" r:id="rId3" imgW="7543628" imgH="703874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03173" y="10646"/>
                        <a:ext cx="7285039" cy="6796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5546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Daniel Road Alternatives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alternative (“A”) crosses Gorman land</a:t>
            </a:r>
          </a:p>
          <a:p>
            <a:pPr lvl="1"/>
            <a:r>
              <a:rPr lang="en-US" dirty="0" smtClean="0"/>
              <a:t>Route stays in woods</a:t>
            </a:r>
          </a:p>
          <a:p>
            <a:pPr lvl="1"/>
            <a:r>
              <a:rPr lang="en-US" dirty="0" smtClean="0"/>
              <a:t>Chapter 61 land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Alternative B uses town roadway easements and land and crosses Daniel Road</a:t>
            </a:r>
          </a:p>
          <a:p>
            <a:pPr lvl="1"/>
            <a:r>
              <a:rPr lang="en-US" dirty="0" smtClean="0"/>
              <a:t>Not ideal but possible as temporary solution</a:t>
            </a:r>
          </a:p>
          <a:p>
            <a:pPr lvl="1"/>
            <a:r>
              <a:rPr lang="en-US" dirty="0" smtClean="0"/>
              <a:t>Avoids Gorman land</a:t>
            </a:r>
          </a:p>
          <a:p>
            <a:pPr lvl="1"/>
            <a:r>
              <a:rPr lang="en-US" dirty="0" smtClean="0"/>
              <a:t>Daniel Road is a </a:t>
            </a:r>
            <a:r>
              <a:rPr lang="en-US" dirty="0" err="1" smtClean="0"/>
              <a:t>cul</a:t>
            </a:r>
            <a:r>
              <a:rPr lang="en-US" dirty="0" smtClean="0"/>
              <a:t> de sac so traffic limited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51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Daniel Rd </a:t>
            </a:r>
            <a:br>
              <a:rPr lang="en-US" sz="3200" dirty="0" smtClean="0"/>
            </a:br>
            <a:r>
              <a:rPr lang="en-US" sz="3200" dirty="0" smtClean="0"/>
              <a:t>Alternatives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957491"/>
              </p:ext>
            </p:extLst>
          </p:nvPr>
        </p:nvGraphicFramePr>
        <p:xfrm>
          <a:off x="3584863" y="98792"/>
          <a:ext cx="5340928" cy="6759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Acrobat Document" r:id="rId3" imgW="5829042" imgH="7543800" progId="Acrobat.Document.DC">
                  <p:embed/>
                </p:oleObj>
              </mc:Choice>
              <mc:Fallback>
                <p:oleObj name="Acrobat Document" r:id="rId3" imgW="5829042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4863" y="98792"/>
                        <a:ext cx="5340928" cy="6759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6008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South Section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718459"/>
              </p:ext>
            </p:extLst>
          </p:nvPr>
        </p:nvGraphicFramePr>
        <p:xfrm>
          <a:off x="3670445" y="8953"/>
          <a:ext cx="8383010" cy="6820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Acrobat Document" r:id="rId3" imgW="7457967" imgH="6067195" progId="Acrobat.Document.DC">
                  <p:embed/>
                </p:oleObj>
              </mc:Choice>
              <mc:Fallback>
                <p:oleObj name="Acrobat Document" r:id="rId3" imgW="7457967" imgH="606719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70445" y="8953"/>
                        <a:ext cx="8383010" cy="6820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525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Summary and Conclusions: Alternative Approach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Class 5 Stone Dust Shared Use Path (SUP) is:</a:t>
            </a:r>
          </a:p>
          <a:p>
            <a:pPr lvl="1"/>
            <a:r>
              <a:rPr lang="en-US" sz="2800" dirty="0" smtClean="0"/>
              <a:t>More consistent with the needs of Hopkinton for a Recreational Use-focused SUP</a:t>
            </a:r>
          </a:p>
          <a:p>
            <a:pPr lvl="1"/>
            <a:r>
              <a:rPr lang="en-US" sz="2800" dirty="0" smtClean="0"/>
              <a:t>Can be constructed at a lower cost</a:t>
            </a:r>
          </a:p>
          <a:p>
            <a:pPr lvl="1"/>
            <a:r>
              <a:rPr lang="en-US" sz="2800" dirty="0" smtClean="0"/>
              <a:t>Can be constructed more quickly</a:t>
            </a:r>
          </a:p>
          <a:p>
            <a:pPr lvl="1"/>
            <a:r>
              <a:rPr lang="en-US" sz="2800" dirty="0" err="1" smtClean="0"/>
              <a:t>i</a:t>
            </a:r>
            <a:r>
              <a:rPr lang="en-US" sz="2800" dirty="0" smtClean="0"/>
              <a:t>., e. Better, Cheaper, Faster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r>
              <a:rPr lang="en-US" sz="2800" dirty="0" smtClean="0"/>
              <a:t>and is consistent with Hopkinton’s history of community involvement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99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Alternative Route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crossings of major roadways</a:t>
            </a:r>
          </a:p>
          <a:p>
            <a:pPr lvl="1"/>
            <a:r>
              <a:rPr lang="en-US" dirty="0" smtClean="0"/>
              <a:t>Enhanced safety</a:t>
            </a:r>
          </a:p>
          <a:p>
            <a:pPr lvl="1"/>
            <a:r>
              <a:rPr lang="en-US" dirty="0" smtClean="0"/>
              <a:t>Much less impact on traffic</a:t>
            </a:r>
          </a:p>
          <a:p>
            <a:r>
              <a:rPr lang="en-US" dirty="0" smtClean="0"/>
              <a:t>Less impact on residents </a:t>
            </a:r>
          </a:p>
          <a:p>
            <a:pPr lvl="1"/>
            <a:r>
              <a:rPr lang="en-US" dirty="0"/>
              <a:t>5</a:t>
            </a:r>
            <a:r>
              <a:rPr lang="en-US" dirty="0" smtClean="0"/>
              <a:t> Landowners directly affected by Alternative</a:t>
            </a:r>
          </a:p>
          <a:p>
            <a:pPr lvl="1"/>
            <a:r>
              <a:rPr lang="en-US" dirty="0" smtClean="0"/>
              <a:t>15+ Homeowners and front lawns directly affected by UCTC Concept</a:t>
            </a:r>
          </a:p>
          <a:p>
            <a:r>
              <a:rPr lang="en-US" dirty="0" smtClean="0"/>
              <a:t>More consistent with town desire for wooded path</a:t>
            </a:r>
          </a:p>
          <a:p>
            <a:r>
              <a:rPr lang="en-US" dirty="0" smtClean="0"/>
              <a:t>Uses existing Class 5 stone dust SUPs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02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Conclusion: Trails Club Alternative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Alternative Approach: Stone Dust, Recreational Use-Based SUP</a:t>
            </a:r>
          </a:p>
          <a:p>
            <a:pPr lvl="1"/>
            <a:r>
              <a:rPr lang="en-US" dirty="0" smtClean="0"/>
              <a:t>Stone dust better for many recreational uses</a:t>
            </a:r>
          </a:p>
          <a:p>
            <a:pPr lvl="1"/>
            <a:r>
              <a:rPr lang="en-US" dirty="0" smtClean="0"/>
              <a:t>Much cheaper to build and maintain</a:t>
            </a:r>
          </a:p>
          <a:p>
            <a:pPr lvl="1"/>
            <a:r>
              <a:rPr lang="en-US" dirty="0" smtClean="0"/>
              <a:t>Trail work can start much sooner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Alternative Route: Around </a:t>
            </a:r>
            <a:r>
              <a:rPr lang="en-US" dirty="0" err="1" smtClean="0"/>
              <a:t>Charlesview</a:t>
            </a:r>
            <a:r>
              <a:rPr lang="en-US" dirty="0" smtClean="0"/>
              <a:t> and south on Echo to Milford</a:t>
            </a:r>
          </a:p>
          <a:p>
            <a:pPr lvl="1"/>
            <a:r>
              <a:rPr lang="en-US" dirty="0" smtClean="0"/>
              <a:t>Much safer, with no major roadway crossings</a:t>
            </a:r>
          </a:p>
          <a:p>
            <a:pPr lvl="1"/>
            <a:r>
              <a:rPr lang="en-US" dirty="0" smtClean="0"/>
              <a:t>Lower impact on residents</a:t>
            </a:r>
          </a:p>
          <a:p>
            <a:pPr lvl="1"/>
            <a:r>
              <a:rPr lang="en-US" dirty="0" smtClean="0"/>
              <a:t>Wooded route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42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Costs for Alternative Approaches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/>
              <a:t>Upper Charles Trail in Hopkinton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“Stone dust trails typically cost one tenth the cost of asphalt trails.”</a:t>
            </a:r>
          </a:p>
          <a:p>
            <a:pPr marL="0" indent="0">
              <a:buNone/>
            </a:pPr>
            <a:r>
              <a:rPr lang="en-US" dirty="0" smtClean="0"/>
              <a:t>	Robert </a:t>
            </a:r>
            <a:r>
              <a:rPr lang="en-US" dirty="0"/>
              <a:t>Weidknecht, Trail Expert formerly of </a:t>
            </a:r>
            <a:r>
              <a:rPr lang="en-US" dirty="0" err="1"/>
              <a:t>Beals</a:t>
            </a:r>
            <a:r>
              <a:rPr lang="en-US" dirty="0"/>
              <a:t> &amp; Thomas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The cost of the surface doesn’t have a major effect on trail costs”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VHB </a:t>
            </a:r>
            <a:r>
              <a:rPr lang="en-US" dirty="0"/>
              <a:t>Engineers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issue:  We’ve been arguing which is correct, when both are correct.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4815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Actual Costs for the Completed Hopkinton Stone Dust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Shared </a:t>
            </a:r>
            <a:r>
              <a:rPr lang="en-US" sz="3600" b="1" dirty="0"/>
              <a:t>Use Paths (SUPs)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679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Trail		</a:t>
            </a:r>
            <a:r>
              <a:rPr lang="en-US" b="1" dirty="0" smtClean="0"/>
              <a:t>	Length</a:t>
            </a:r>
            <a:r>
              <a:rPr lang="en-US" b="1" dirty="0"/>
              <a:t>	</a:t>
            </a:r>
            <a:r>
              <a:rPr lang="en-US" b="1" dirty="0" smtClean="0"/>
              <a:t>Cost</a:t>
            </a:r>
            <a:r>
              <a:rPr lang="en-US" b="1" dirty="0"/>
              <a:t>		Cost per mile</a:t>
            </a:r>
            <a:endParaRPr lang="en-US" dirty="0"/>
          </a:p>
          <a:p>
            <a:r>
              <a:rPr lang="en-US" dirty="0"/>
              <a:t>Center Trail	0.6 mi		$95,000	$158,000</a:t>
            </a:r>
          </a:p>
          <a:p>
            <a:r>
              <a:rPr lang="en-US" dirty="0" err="1"/>
              <a:t>Cntr</a:t>
            </a:r>
            <a:r>
              <a:rPr lang="en-US" dirty="0"/>
              <a:t> </a:t>
            </a:r>
            <a:r>
              <a:rPr lang="en-US" dirty="0" err="1"/>
              <a:t>Tr</a:t>
            </a:r>
            <a:r>
              <a:rPr lang="en-US" dirty="0"/>
              <a:t> </a:t>
            </a:r>
            <a:r>
              <a:rPr lang="en-US" dirty="0" err="1"/>
              <a:t>Ph</a:t>
            </a:r>
            <a:r>
              <a:rPr lang="en-US" dirty="0"/>
              <a:t> 2	0.2 mi		$40,000	$200,000</a:t>
            </a:r>
          </a:p>
          <a:p>
            <a:r>
              <a:rPr lang="en-US" dirty="0"/>
              <a:t>Echo </a:t>
            </a:r>
            <a:r>
              <a:rPr lang="en-US" dirty="0" err="1"/>
              <a:t>Tr</a:t>
            </a:r>
            <a:r>
              <a:rPr lang="en-US" dirty="0"/>
              <a:t>	</a:t>
            </a:r>
            <a:r>
              <a:rPr lang="en-US" dirty="0" smtClean="0"/>
              <a:t>	0.6 </a:t>
            </a:r>
            <a:r>
              <a:rPr lang="en-US" dirty="0"/>
              <a:t>mi		$65,000	$108,000</a:t>
            </a:r>
          </a:p>
          <a:p>
            <a:r>
              <a:rPr lang="en-US" dirty="0"/>
              <a:t>Hughes </a:t>
            </a:r>
            <a:r>
              <a:rPr lang="en-US" dirty="0" err="1"/>
              <a:t>Tr</a:t>
            </a:r>
            <a:r>
              <a:rPr lang="en-US" dirty="0"/>
              <a:t>	</a:t>
            </a:r>
            <a:r>
              <a:rPr lang="en-US" dirty="0" smtClean="0"/>
              <a:t>	0.45 mi</a:t>
            </a:r>
            <a:r>
              <a:rPr lang="en-US" dirty="0"/>
              <a:t>	$80,000	$178,000</a:t>
            </a:r>
          </a:p>
          <a:p>
            <a:r>
              <a:rPr lang="en-US" dirty="0" err="1"/>
              <a:t>Mdl</a:t>
            </a:r>
            <a:r>
              <a:rPr lang="en-US" dirty="0"/>
              <a:t> </a:t>
            </a:r>
            <a:r>
              <a:rPr lang="en-US" dirty="0" err="1"/>
              <a:t>Sch</a:t>
            </a:r>
            <a:r>
              <a:rPr lang="en-US" dirty="0"/>
              <a:t> XC	</a:t>
            </a:r>
            <a:r>
              <a:rPr lang="en-US" dirty="0" smtClean="0"/>
              <a:t>	0.4</a:t>
            </a:r>
            <a:r>
              <a:rPr lang="en-US" dirty="0"/>
              <a:t>	</a:t>
            </a:r>
            <a:r>
              <a:rPr lang="en-US" dirty="0" smtClean="0"/>
              <a:t>	$63,000</a:t>
            </a:r>
            <a:r>
              <a:rPr lang="en-US" dirty="0"/>
              <a:t>*	$158,000</a:t>
            </a:r>
          </a:p>
          <a:p>
            <a:r>
              <a:rPr lang="en-US" b="1" dirty="0"/>
              <a:t>Total		2.25 mi	</a:t>
            </a:r>
            <a:r>
              <a:rPr lang="en-US" b="1" dirty="0" smtClean="0"/>
              <a:t>$</a:t>
            </a:r>
            <a:r>
              <a:rPr lang="en-US" b="1" dirty="0"/>
              <a:t>343,000	$152,000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</a:t>
            </a:r>
            <a:r>
              <a:rPr lang="en-US" dirty="0"/>
              <a:t>Cost to complete; not final at this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83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Costs for Engineered Stone Dust SUP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Hopkinton	2.25 mi		</a:t>
            </a:r>
            <a:r>
              <a:rPr lang="en-US" dirty="0" smtClean="0"/>
              <a:t>$152,000/mi</a:t>
            </a:r>
            <a:endParaRPr lang="en-US" dirty="0"/>
          </a:p>
          <a:p>
            <a:r>
              <a:rPr lang="en-US" dirty="0"/>
              <a:t>Holliston	6.4 mi			$</a:t>
            </a:r>
            <a:r>
              <a:rPr lang="en-US" dirty="0" smtClean="0"/>
              <a:t>50,000/mi</a:t>
            </a:r>
            <a:endParaRPr lang="en-US" dirty="0"/>
          </a:p>
          <a:p>
            <a:r>
              <a:rPr lang="en-US" dirty="0"/>
              <a:t>Medfield	1.3 mi			$</a:t>
            </a:r>
            <a:r>
              <a:rPr lang="en-US" dirty="0" smtClean="0"/>
              <a:t>181,000/mi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Summary of Costs for Stone Dust SUP: </a:t>
            </a:r>
            <a:r>
              <a:rPr lang="en-US" b="1" dirty="0" smtClean="0"/>
              <a:t>&lt;</a:t>
            </a:r>
            <a:r>
              <a:rPr lang="en-US" b="1" u="sng" dirty="0" smtClean="0"/>
              <a:t>$200,000 </a:t>
            </a:r>
            <a:r>
              <a:rPr lang="en-US" b="1" u="sng" dirty="0"/>
              <a:t>per mile as estimate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45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Costs for DOT Preferred/Asphalt Paved Shared Use Path (SUP)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B&amp;T and VHB engineering estimate:	</a:t>
            </a:r>
            <a:r>
              <a:rPr lang="en-US" dirty="0" smtClean="0"/>
              <a:t>$2,000,000 </a:t>
            </a:r>
            <a:r>
              <a:rPr lang="en-US" dirty="0"/>
              <a:t>per mile as estimate</a:t>
            </a:r>
          </a:p>
          <a:p>
            <a:endParaRPr lang="en-US" dirty="0" smtClean="0"/>
          </a:p>
          <a:p>
            <a:r>
              <a:rPr lang="en-US" dirty="0" smtClean="0"/>
              <a:t>Typical </a:t>
            </a:r>
            <a:r>
              <a:rPr lang="en-US" dirty="0"/>
              <a:t>Road cost estimate:  		$5,000,000 per mile as estimate</a:t>
            </a:r>
          </a:p>
          <a:p>
            <a:pPr marL="0" indent="0">
              <a:buNone/>
            </a:pPr>
            <a:r>
              <a:rPr lang="en-US" dirty="0" smtClean="0"/>
              <a:t>DOT </a:t>
            </a:r>
            <a:r>
              <a:rPr lang="en-US" dirty="0"/>
              <a:t>Preferred SUP is &lt; half road width, without shoulder, curbing, and extensive drainage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Summary of Costs for DOT Preferred/Asphalt Paved: </a:t>
            </a:r>
            <a:r>
              <a:rPr lang="en-US" b="1" u="sng" dirty="0" smtClean="0"/>
              <a:t>$2,000,000 </a:t>
            </a:r>
            <a:r>
              <a:rPr lang="en-US" b="1" u="sng" dirty="0"/>
              <a:t>per mile as estimate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142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Basis for Difference in Cost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Stone Dust SUP</a:t>
            </a:r>
          </a:p>
          <a:p>
            <a:pPr lvl="1"/>
            <a:r>
              <a:rPr lang="en-US" dirty="0" smtClean="0"/>
              <a:t>Follows state guidance but only needs to meet town requirements</a:t>
            </a:r>
          </a:p>
          <a:p>
            <a:pPr lvl="1"/>
            <a:r>
              <a:rPr lang="en-US" dirty="0" smtClean="0"/>
              <a:t>Limited survey/wetlands mapping/plans</a:t>
            </a:r>
          </a:p>
          <a:p>
            <a:pPr lvl="1"/>
            <a:r>
              <a:rPr lang="en-US" dirty="0" smtClean="0"/>
              <a:t>Typically design/build approach</a:t>
            </a:r>
          </a:p>
          <a:p>
            <a:r>
              <a:rPr lang="en-US" dirty="0" smtClean="0"/>
              <a:t>DOT-preferred Asphalt or Stone Dust SUP</a:t>
            </a:r>
          </a:p>
          <a:p>
            <a:pPr lvl="1"/>
            <a:r>
              <a:rPr lang="en-US" dirty="0" smtClean="0"/>
              <a:t>Bureaucratic Public Works Project (mini-road)</a:t>
            </a:r>
          </a:p>
          <a:p>
            <a:pPr lvl="1"/>
            <a:r>
              <a:rPr lang="en-US" dirty="0" smtClean="0"/>
              <a:t>Detailed survey/wetlands mapping/10%, 25% 75% 100% plans</a:t>
            </a:r>
          </a:p>
          <a:p>
            <a:pPr lvl="1"/>
            <a:r>
              <a:rPr lang="en-US" dirty="0" smtClean="0"/>
              <a:t>Typically Bid Process</a:t>
            </a:r>
          </a:p>
          <a:p>
            <a:pPr lvl="1"/>
            <a:r>
              <a:rPr lang="en-US" dirty="0" smtClean="0"/>
              <a:t>Extensive </a:t>
            </a:r>
            <a:r>
              <a:rPr lang="en-US" dirty="0" err="1" smtClean="0"/>
              <a:t>Stormwater</a:t>
            </a:r>
            <a:r>
              <a:rPr lang="en-US" dirty="0" smtClean="0"/>
              <a:t> Management/Fencing/Signage</a:t>
            </a:r>
          </a:p>
          <a:p>
            <a:r>
              <a:rPr lang="en-US" dirty="0" smtClean="0"/>
              <a:t>SUPs just different; neither is better for all uses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551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VHB Matrix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048897"/>
              </p:ext>
            </p:extLst>
          </p:nvPr>
        </p:nvGraphicFramePr>
        <p:xfrm>
          <a:off x="2919845" y="241495"/>
          <a:ext cx="8562110" cy="6616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3" imgW="7543628" imgH="5829300" progId="Acrobat.Document.DC">
                  <p:embed/>
                </p:oleObj>
              </mc:Choice>
              <mc:Fallback>
                <p:oleObj name="Acrobat Document" r:id="rId3" imgW="7543628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19845" y="241495"/>
                        <a:ext cx="8562110" cy="6616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296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VHB Matrix - Components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 Quality Impacts</a:t>
            </a:r>
          </a:p>
          <a:p>
            <a:r>
              <a:rPr lang="en-US" dirty="0" smtClean="0"/>
              <a:t>Noise Impacts</a:t>
            </a:r>
          </a:p>
          <a:p>
            <a:r>
              <a:rPr lang="en-US" dirty="0" smtClean="0"/>
              <a:t>Flood Plain</a:t>
            </a:r>
          </a:p>
          <a:p>
            <a:r>
              <a:rPr lang="en-US" dirty="0" smtClean="0"/>
              <a:t>Certified Vernal Pools </a:t>
            </a:r>
            <a:r>
              <a:rPr lang="en-US" sz="2400" dirty="0" smtClean="0"/>
              <a:t>(In Hopkinton, should be </a:t>
            </a:r>
            <a:r>
              <a:rPr lang="en-US" sz="2400" u="sng" dirty="0" smtClean="0"/>
              <a:t>any</a:t>
            </a:r>
            <a:r>
              <a:rPr lang="en-US" sz="2400" dirty="0" smtClean="0"/>
              <a:t> Vernal Pool)</a:t>
            </a:r>
          </a:p>
          <a:p>
            <a:r>
              <a:rPr lang="en-US" dirty="0" smtClean="0"/>
              <a:t>Threatened &amp; Endangered Species</a:t>
            </a:r>
          </a:p>
          <a:p>
            <a:r>
              <a:rPr lang="en-US" dirty="0" smtClean="0"/>
              <a:t>ACEC</a:t>
            </a:r>
          </a:p>
          <a:p>
            <a:r>
              <a:rPr lang="en-US" dirty="0" smtClean="0"/>
              <a:t>National Registry</a:t>
            </a:r>
          </a:p>
          <a:p>
            <a:r>
              <a:rPr lang="en-US" dirty="0" smtClean="0"/>
              <a:t>Hazardous Waste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33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6815</TotalTime>
  <Words>731</Words>
  <Application>Microsoft Office PowerPoint</Application>
  <PresentationFormat>Widescreen</PresentationFormat>
  <Paragraphs>146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Acrobat Document</vt:lpstr>
      <vt:lpstr>Document</vt:lpstr>
      <vt:lpstr>Alternative Approaches and Routes Upper Charles Trail in Hopkinton </vt:lpstr>
      <vt:lpstr>Summary and Conclusions: Alternative Approach</vt:lpstr>
      <vt:lpstr>Costs for Alternative Approaches Upper Charles Trail in Hopkinton </vt:lpstr>
      <vt:lpstr>Actual Costs for the Completed Hopkinton Stone Dust  Shared Use Paths (SUPs) </vt:lpstr>
      <vt:lpstr>Costs for Engineered Stone Dust SUP</vt:lpstr>
      <vt:lpstr>Costs for DOT Preferred/Asphalt Paved Shared Use Path (SUP)</vt:lpstr>
      <vt:lpstr>Basis for Difference in Cost</vt:lpstr>
      <vt:lpstr>VHB Matrix</vt:lpstr>
      <vt:lpstr>VHB Matrix - Components</vt:lpstr>
      <vt:lpstr>DOT-preferred Surveyed path vs Center-flagged path:  Same trail but large cost difference. </vt:lpstr>
      <vt:lpstr>Summary:  Stone dust Class 5 SUP costs one tenth of a DOT-preferred asphalt Class 5 SUP</vt:lpstr>
      <vt:lpstr>Primary Trail Purposes</vt:lpstr>
      <vt:lpstr>Summary:  Stone Dust and DOT-preferred Trails (typically asphalt) are both Shared Use Paths but with different focuses.   </vt:lpstr>
      <vt:lpstr>Summary and Conclusion:  For Hopkinton, a Recreation-Focused Stone Dust Class 5 SUP is Better; Cheaper; Faster </vt:lpstr>
      <vt:lpstr>Trails Club Alternative Route</vt:lpstr>
      <vt:lpstr>North Section</vt:lpstr>
      <vt:lpstr>Daniel Road Alternatives</vt:lpstr>
      <vt:lpstr>Daniel Rd  Alternatives</vt:lpstr>
      <vt:lpstr>South Section</vt:lpstr>
      <vt:lpstr>Benefits of Alternative Route</vt:lpstr>
      <vt:lpstr>Conclusion: Trails Club Alternative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Approaches and Routes Upper Charles Trail in Hopkinton</dc:title>
  <dc:creator>Peter L</dc:creator>
  <cp:lastModifiedBy>Peter L</cp:lastModifiedBy>
  <cp:revision>32</cp:revision>
  <dcterms:created xsi:type="dcterms:W3CDTF">2022-01-07T16:53:28Z</dcterms:created>
  <dcterms:modified xsi:type="dcterms:W3CDTF">2022-01-12T13:40:50Z</dcterms:modified>
</cp:coreProperties>
</file>